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1"/>
  </p:notesMasterIdLst>
  <p:sldIdLst>
    <p:sldId id="271" r:id="rId2"/>
    <p:sldId id="338" r:id="rId3"/>
    <p:sldId id="259" r:id="rId4"/>
    <p:sldId id="310" r:id="rId5"/>
    <p:sldId id="312" r:id="rId6"/>
    <p:sldId id="269" r:id="rId7"/>
    <p:sldId id="313" r:id="rId8"/>
    <p:sldId id="341" r:id="rId9"/>
    <p:sldId id="309" r:id="rId10"/>
    <p:sldId id="324" r:id="rId11"/>
    <p:sldId id="275" r:id="rId12"/>
    <p:sldId id="337" r:id="rId13"/>
    <p:sldId id="325" r:id="rId14"/>
    <p:sldId id="326" r:id="rId15"/>
    <p:sldId id="327" r:id="rId16"/>
    <p:sldId id="332" r:id="rId17"/>
    <p:sldId id="314" r:id="rId18"/>
    <p:sldId id="323" r:id="rId19"/>
    <p:sldId id="318" r:id="rId20"/>
    <p:sldId id="306" r:id="rId21"/>
    <p:sldId id="315" r:id="rId22"/>
    <p:sldId id="331" r:id="rId23"/>
    <p:sldId id="342" r:id="rId24"/>
    <p:sldId id="272" r:id="rId25"/>
    <p:sldId id="281" r:id="rId26"/>
    <p:sldId id="339" r:id="rId27"/>
    <p:sldId id="321" r:id="rId28"/>
    <p:sldId id="282" r:id="rId29"/>
    <p:sldId id="340" r:id="rId30"/>
    <p:sldId id="283" r:id="rId31"/>
    <p:sldId id="333" r:id="rId32"/>
    <p:sldId id="334" r:id="rId33"/>
    <p:sldId id="335" r:id="rId34"/>
    <p:sldId id="287" r:id="rId35"/>
    <p:sldId id="329" r:id="rId36"/>
    <p:sldId id="330" r:id="rId37"/>
    <p:sldId id="336" r:id="rId38"/>
    <p:sldId id="292" r:id="rId39"/>
    <p:sldId id="261" r:id="rId40"/>
  </p:sldIdLst>
  <p:sldSz cx="9144000" cy="6858000" type="screen4x3"/>
  <p:notesSz cx="6669088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85197" autoAdjust="0"/>
  </p:normalViewPr>
  <p:slideViewPr>
    <p:cSldViewPr>
      <p:cViewPr>
        <p:scale>
          <a:sx n="110" d="100"/>
          <a:sy n="110" d="100"/>
        </p:scale>
        <p:origin x="-1260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715153"/>
            <a:ext cx="533527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C212163-4A07-427C-A5EB-2F99873B93EA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Here’s what there is currently</a:t>
            </a:r>
          </a:p>
          <a:p>
            <a:r>
              <a:rPr lang="en-GB" dirty="0" smtClean="0"/>
              <a:t>Groups</a:t>
            </a:r>
            <a:r>
              <a:rPr lang="en-GB" baseline="0" dirty="0" smtClean="0"/>
              <a:t> are used for what metadata admin/user can access – not privileges that apply to that group - they are applied separately. There is no overall group privilege as in v3.14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NOTE: </a:t>
            </a:r>
            <a:r>
              <a:rPr lang="en-US" dirty="0" smtClean="0"/>
              <a:t>Privileges to groups </a:t>
            </a:r>
            <a:r>
              <a:rPr lang="en-US" b="1" dirty="0" smtClean="0"/>
              <a:t>All</a:t>
            </a:r>
            <a:r>
              <a:rPr lang="en-US" dirty="0" smtClean="0"/>
              <a:t> and </a:t>
            </a:r>
            <a:r>
              <a:rPr lang="en-US" b="1" dirty="0" smtClean="0"/>
              <a:t>Intranet</a:t>
            </a:r>
            <a:r>
              <a:rPr lang="en-US" dirty="0" smtClean="0"/>
              <a:t> are not transferable.</a:t>
            </a:r>
            <a:endParaRPr lang="en-GB" baseline="0" dirty="0" smtClean="0"/>
          </a:p>
          <a:p>
            <a:r>
              <a:rPr lang="en-GB" baseline="0" dirty="0" smtClean="0"/>
              <a:t>Also –</a:t>
            </a:r>
            <a:r>
              <a:rPr lang="en-GB" b="1" u="sng" baseline="0" dirty="0" smtClean="0">
                <a:solidFill>
                  <a:schemeClr val="bg2"/>
                </a:solidFill>
              </a:rPr>
              <a:t>we still need to somehow add access privileges for the Cache Data</a:t>
            </a:r>
          </a:p>
          <a:p>
            <a:r>
              <a:rPr lang="en-GB" b="0" u="none" baseline="0" dirty="0" err="1" smtClean="0">
                <a:solidFill>
                  <a:schemeClr val="bg2"/>
                </a:solidFill>
              </a:rPr>
              <a:t>ie</a:t>
            </a:r>
            <a:r>
              <a:rPr lang="en-GB" b="0" u="none" baseline="0" dirty="0" smtClean="0">
                <a:solidFill>
                  <a:schemeClr val="bg2"/>
                </a:solidFill>
              </a:rPr>
              <a:t> Metadata should be discoverable but data related to it may not accessible due to privileges.</a:t>
            </a:r>
          </a:p>
          <a:p>
            <a:endParaRPr lang="en-GB" b="1" u="sng" baseline="0" dirty="0" smtClean="0">
              <a:solidFill>
                <a:schemeClr val="bg2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Setting</a:t>
            </a:r>
            <a:r>
              <a:rPr lang="en-GB" sz="1200" baseline="0" dirty="0" smtClean="0"/>
              <a:t> Privileges s</a:t>
            </a:r>
            <a:r>
              <a:rPr lang="en-GB" sz="1200" dirty="0" smtClean="0"/>
              <a:t>eems to be </a:t>
            </a:r>
            <a:r>
              <a:rPr lang="en-GB" sz="1200" dirty="0" smtClean="0"/>
              <a:t>an </a:t>
            </a:r>
            <a:r>
              <a:rPr lang="en-GB" sz="1200" dirty="0" smtClean="0"/>
              <a:t>extra, manual, process using the Search Results page after creating metadata. It’s not based on the Group that the metadata is in.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/>
              <a:t>This is very clunky and is impractical. (synchronising doesn’t apply privileges automatically) This also needs to be looked at as it has no bearing on cache data.</a:t>
            </a:r>
            <a:endParaRPr lang="en-GB" sz="1200" dirty="0" smtClean="0"/>
          </a:p>
          <a:p>
            <a:endParaRPr lang="en-GB" b="1" u="sng" baseline="0" dirty="0" smtClean="0">
              <a:solidFill>
                <a:schemeClr val="bg2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User Administrator and Content reviewer Profiles</a:t>
            </a:r>
            <a:r>
              <a:rPr lang="en-GB" baseline="0" dirty="0" smtClean="0"/>
              <a:t> stand out for 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know what these are but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There doesn’t appear to be any settings to manage.</a:t>
            </a:r>
          </a:p>
          <a:p>
            <a:r>
              <a:rPr lang="en-GB" dirty="0" smtClean="0"/>
              <a:t>More development needed?</a:t>
            </a:r>
          </a:p>
          <a:p>
            <a:endParaRPr lang="en-GB" dirty="0" smtClean="0"/>
          </a:p>
          <a:p>
            <a:r>
              <a:rPr lang="en-GB" dirty="0" smtClean="0"/>
              <a:t>But I’m not sure it</a:t>
            </a:r>
            <a:r>
              <a:rPr lang="en-GB" baseline="0" dirty="0" smtClean="0"/>
              <a:t> is relevant for WIS.</a:t>
            </a:r>
          </a:p>
          <a:p>
            <a:r>
              <a:rPr lang="en-GB" baseline="0" dirty="0" smtClean="0"/>
              <a:t>All catalogue can be subscribed to – what is purpose of blacklisting? discuss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This shows where users are added to groups (more than one could be useful in future?)</a:t>
            </a:r>
          </a:p>
          <a:p>
            <a:r>
              <a:rPr lang="en-GB" dirty="0" smtClean="0"/>
              <a:t>No Class of Service or Favourites –</a:t>
            </a:r>
            <a:r>
              <a:rPr lang="en-GB" baseline="0" dirty="0" smtClean="0"/>
              <a:t> meaning email address/ftp server</a:t>
            </a:r>
          </a:p>
          <a:p>
            <a:r>
              <a:rPr lang="en-GB" baseline="0" dirty="0" smtClean="0"/>
              <a:t>Blacklisting info?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Categories are used by us for harvesting from other GISCs.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</a:t>
            </a:r>
            <a:r>
              <a:rPr lang="en-GB" baseline="0" dirty="0" smtClean="0"/>
              <a:t> like the little icons</a:t>
            </a:r>
            <a:endParaRPr lang="en-GB" dirty="0" smtClean="0"/>
          </a:p>
          <a:p>
            <a:r>
              <a:rPr lang="en-GB" dirty="0" smtClean="0"/>
              <a:t>It would be nice to have logos for the other GISCs</a:t>
            </a:r>
            <a:r>
              <a:rPr lang="en-GB" baseline="0" dirty="0" smtClean="0"/>
              <a:t> made</a:t>
            </a:r>
          </a:p>
          <a:p>
            <a:r>
              <a:rPr lang="en-GB" dirty="0" smtClean="0"/>
              <a:t>Current  example – this is where the GISC names are to be added for the Harvest Tasks.</a:t>
            </a:r>
          </a:p>
          <a:p>
            <a:r>
              <a:rPr lang="en-GB" dirty="0" smtClean="0"/>
              <a:t>As well as ‘draft’ option?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Documentation pretty poor on this. Still using 2.10 info, but is completely different interface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Anyone taken</a:t>
            </a:r>
            <a:r>
              <a:rPr lang="en-GB" baseline="0" dirty="0" smtClean="0"/>
              <a:t> a look at v4.0? Or GeoNetwork 3.2 ?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</a:t>
            </a:fld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baseline="0" dirty="0" smtClean="0"/>
              <a:t>Layout ok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Totals seem messed up – can see 1113 for Melbourne – but it actually has 1048 in this case.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Seems to have harvesting and synchronisation on a single page. Is it synchronisation though rather than a re-harvest? It seems that subsequent runs are much faster than the first harvest, so indicates that it might be synchronising.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When is </a:t>
            </a:r>
            <a:r>
              <a:rPr lang="en-GB" b="1" baseline="0" dirty="0" smtClean="0"/>
              <a:t>validation</a:t>
            </a:r>
            <a:r>
              <a:rPr lang="en-GB" baseline="0" dirty="0" smtClean="0"/>
              <a:t> carried out. What is it validating to? It seems to be have to be done manually afterwards (on Contribute page)</a:t>
            </a:r>
          </a:p>
          <a:p>
            <a:r>
              <a:rPr lang="en-GB" baseline="0" dirty="0" smtClean="0"/>
              <a:t>Though some validation must be happening for the few that have “</a:t>
            </a:r>
            <a:r>
              <a:rPr lang="en-GB" baseline="0" dirty="0" err="1" smtClean="0"/>
              <a:t>badFormat</a:t>
            </a:r>
            <a:r>
              <a:rPr lang="en-GB" baseline="0" dirty="0" smtClean="0"/>
              <a:t>” ?</a:t>
            </a:r>
          </a:p>
          <a:p>
            <a:endParaRPr lang="en-GB" baseline="0" dirty="0" smtClean="0"/>
          </a:p>
          <a:p>
            <a:r>
              <a:rPr lang="en-GB" dirty="0" smtClean="0"/>
              <a:t>Can set the access privileges</a:t>
            </a:r>
            <a:r>
              <a:rPr lang="en-GB" baseline="0" dirty="0" smtClean="0"/>
              <a:t> here for the metadata – but it would always be </a:t>
            </a:r>
            <a:r>
              <a:rPr lang="en-GB" b="1" baseline="0" dirty="0" smtClean="0"/>
              <a:t>ALL?</a:t>
            </a:r>
            <a:r>
              <a:rPr lang="en-GB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NOTE: </a:t>
            </a:r>
            <a:r>
              <a:rPr lang="en-US" dirty="0" smtClean="0"/>
              <a:t>Privileges to groups </a:t>
            </a:r>
            <a:r>
              <a:rPr lang="en-US" b="1" dirty="0" smtClean="0"/>
              <a:t>All</a:t>
            </a:r>
            <a:r>
              <a:rPr lang="en-US" dirty="0" smtClean="0"/>
              <a:t> and </a:t>
            </a:r>
            <a:r>
              <a:rPr lang="en-US" b="1" dirty="0" smtClean="0"/>
              <a:t>Intranet</a:t>
            </a:r>
            <a:r>
              <a:rPr lang="en-US" dirty="0" smtClean="0"/>
              <a:t> are not transferable.</a:t>
            </a:r>
            <a:endParaRPr lang="en-GB" baseline="0" dirty="0" smtClean="0"/>
          </a:p>
          <a:p>
            <a:r>
              <a:rPr lang="en-GB" baseline="0" dirty="0" smtClean="0"/>
              <a:t>Also –</a:t>
            </a:r>
            <a:r>
              <a:rPr lang="en-GB" b="1" u="sng" baseline="0" dirty="0" smtClean="0">
                <a:solidFill>
                  <a:schemeClr val="bg2"/>
                </a:solidFill>
              </a:rPr>
              <a:t>we still need to add access privileges for the Cache Data</a:t>
            </a:r>
          </a:p>
          <a:p>
            <a:endParaRPr lang="en-GB" b="1" u="sng" baseline="0" dirty="0" smtClean="0">
              <a:solidFill>
                <a:schemeClr val="bg2"/>
              </a:solidFill>
            </a:endParaRPr>
          </a:p>
          <a:p>
            <a:r>
              <a:rPr lang="en-GB" baseline="0" dirty="0" smtClean="0"/>
              <a:t>Intranet and Guest seem to have been added to the Groups list, but I suppose these are defaults and not configurable in the GUI.</a:t>
            </a:r>
          </a:p>
          <a:p>
            <a:r>
              <a:rPr lang="en-GB" baseline="0" dirty="0" smtClean="0"/>
              <a:t>We can see the time difference in the time taken here but the log file for both seems to be identical (except for date/timestamps) with Mk1 Eyeball.</a:t>
            </a:r>
            <a:endParaRPr lang="en-GB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Seems there was a problem during the Harvest from Toulouse</a:t>
            </a:r>
          </a:p>
          <a:p>
            <a:r>
              <a:rPr lang="en-GB" dirty="0" smtClean="0"/>
              <a:t>We had an out</a:t>
            </a:r>
            <a:r>
              <a:rPr lang="en-GB" baseline="0" dirty="0" smtClean="0"/>
              <a:t> of memory error.</a:t>
            </a:r>
          </a:p>
          <a:p>
            <a:r>
              <a:rPr lang="en-GB" baseline="0" dirty="0" smtClean="0"/>
              <a:t>Hopefully fixed by now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Metadata records in GeoNetwork are described by a schema. The schema sets out the structuring of the metadata record and provides all the ancillary data and functions to use the schema in GeoNetwork.</a:t>
            </a:r>
          </a:p>
          <a:p>
            <a:r>
              <a:rPr lang="en-US" baseline="0" dirty="0" smtClean="0"/>
              <a:t>I notice there is a discrepancy here…. Supposed to be ISO19139 but shows ISO19115? So which is it?</a:t>
            </a:r>
          </a:p>
          <a:p>
            <a:r>
              <a:rPr lang="en-US" baseline="0" dirty="0" smtClean="0"/>
              <a:t>There is a slight difference - </a:t>
            </a:r>
            <a:r>
              <a:rPr lang="en-US" dirty="0" smtClean="0"/>
              <a:t>ISO 19139 is an XML encoding of ISO 19115 with additions from ISO 19119 to cover metadata for services that provide geospatial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Add new records manually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 too sure which “Create a” to start with.</a:t>
            </a:r>
            <a:r>
              <a:rPr lang="en-GB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It seems</a:t>
            </a:r>
            <a:r>
              <a:rPr lang="en-GB" baseline="0" dirty="0" smtClean="0"/>
              <a:t> a little more convoluted than in v3.14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do we add the OpenWIS metadata template as well as Stop-Gap Template?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Also what about Stop-Gap Metadata? Do we still need it?</a:t>
            </a:r>
          </a:p>
          <a:p>
            <a:endParaRPr lang="en-GB" dirty="0" smtClean="0"/>
          </a:p>
          <a:p>
            <a:r>
              <a:rPr lang="en-GB" dirty="0" smtClean="0"/>
              <a:t>Notice category isn’t available here. That’s selected on the metadata screen (next)</a:t>
            </a:r>
          </a:p>
          <a:p>
            <a:r>
              <a:rPr lang="en-GB" dirty="0" smtClean="0"/>
              <a:t>But here you choose the Group or groups. 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Seems ok</a:t>
            </a:r>
          </a:p>
          <a:p>
            <a:r>
              <a:rPr lang="en-GB" dirty="0" smtClean="0"/>
              <a:t>But I’m no expert.</a:t>
            </a:r>
          </a:p>
          <a:p>
            <a:r>
              <a:rPr lang="en-GB" dirty="0" smtClean="0"/>
              <a:t>Can add it to</a:t>
            </a:r>
            <a:r>
              <a:rPr lang="en-GB" b="1" dirty="0" smtClean="0"/>
              <a:t> category </a:t>
            </a:r>
            <a:r>
              <a:rPr lang="en-GB" dirty="0" smtClean="0"/>
              <a:t>now.</a:t>
            </a:r>
          </a:p>
          <a:p>
            <a:r>
              <a:rPr lang="en-GB" b="1" dirty="0" smtClean="0"/>
              <a:t>Validation</a:t>
            </a:r>
            <a:r>
              <a:rPr lang="en-GB" baseline="0" dirty="0" smtClean="0"/>
              <a:t> is available here. Whatever it validates too – ISO19139?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Import new</a:t>
            </a:r>
            <a:r>
              <a:rPr lang="en-GB" baseline="0" dirty="0" smtClean="0"/>
              <a:t> records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Seems</a:t>
            </a:r>
            <a:r>
              <a:rPr lang="en-GB" baseline="0" dirty="0" smtClean="0"/>
              <a:t>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NOTE: Seems that the owner is whoever harvested the metadata – not the owner of the Metadata. BAD!</a:t>
            </a:r>
          </a:p>
          <a:p>
            <a:endParaRPr lang="en-GB" dirty="0" smtClean="0"/>
          </a:p>
          <a:p>
            <a:r>
              <a:rPr lang="en-GB" dirty="0" smtClean="0"/>
              <a:t>Option:</a:t>
            </a:r>
            <a:r>
              <a:rPr lang="en-GB" baseline="0" dirty="0" smtClean="0"/>
              <a:t> Privileges/Edit/Delete/Duplicate/create a child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able</a:t>
            </a:r>
            <a:r>
              <a:rPr lang="en-GB" baseline="0" dirty="0" smtClean="0"/>
              <a:t> to edit Metadata that’s been harvested - only get to Duplicate</a:t>
            </a:r>
            <a:endParaRPr lang="en-GB" dirty="0" smtClean="0"/>
          </a:p>
          <a:p>
            <a:r>
              <a:rPr lang="en-GB" baseline="0" dirty="0" smtClean="0"/>
              <a:t>This might need to be amended somehow. </a:t>
            </a:r>
            <a:r>
              <a:rPr lang="en-GB" baseline="0" dirty="0" err="1" smtClean="0"/>
              <a:t>Admins</a:t>
            </a:r>
            <a:r>
              <a:rPr lang="en-GB" baseline="0" dirty="0" smtClean="0"/>
              <a:t> should be able to amend harvested records. </a:t>
            </a:r>
            <a:r>
              <a:rPr lang="en-GB" baseline="0" dirty="0" err="1" smtClean="0"/>
              <a:t>Eg</a:t>
            </a:r>
            <a:r>
              <a:rPr lang="en-GB" baseline="0" dirty="0" smtClean="0"/>
              <a:t> user privileges</a:t>
            </a:r>
          </a:p>
          <a:p>
            <a:r>
              <a:rPr lang="en-GB" baseline="0" dirty="0" smtClean="0"/>
              <a:t>How is WMO Essential and Additional recognised?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For those that can be edited – can change anything.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General Layout – ok – but maybe better to have the search page as main page?</a:t>
            </a:r>
          </a:p>
          <a:p>
            <a:r>
              <a:rPr lang="en-GB" dirty="0" smtClean="0"/>
              <a:t>Topics – these come from the Topic Category Code in the Metadata – no idea where the icons are set up.</a:t>
            </a:r>
          </a:p>
          <a:p>
            <a:r>
              <a:rPr lang="en-GB" dirty="0" smtClean="0"/>
              <a:t>Browse Resources/Types – seems to be generated from ‘Hierarchy</a:t>
            </a:r>
            <a:r>
              <a:rPr lang="en-GB" baseline="0" dirty="0" smtClean="0"/>
              <a:t> Level’ ‘</a:t>
            </a:r>
            <a:r>
              <a:rPr lang="en-GB" baseline="0" dirty="0" err="1" smtClean="0"/>
              <a:t>codeListValue</a:t>
            </a:r>
            <a:r>
              <a:rPr lang="en-GB" baseline="0" dirty="0" smtClean="0"/>
              <a:t>’ </a:t>
            </a:r>
            <a:r>
              <a:rPr lang="en-GB" dirty="0" smtClean="0"/>
              <a:t>section in Metadata – no idea where the icons are set up.</a:t>
            </a:r>
          </a:p>
          <a:p>
            <a:r>
              <a:rPr lang="en-GB" dirty="0" smtClean="0"/>
              <a:t>How many</a:t>
            </a:r>
            <a:r>
              <a:rPr lang="en-GB" baseline="0" dirty="0" smtClean="0"/>
              <a:t> can be displayed on this page?</a:t>
            </a:r>
          </a:p>
          <a:p>
            <a:r>
              <a:rPr lang="en-GB" baseline="0" dirty="0" smtClean="0"/>
              <a:t>Also are we keeping a single portal for both Administration and Users?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4</a:t>
            </a:fld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What about harvesting from this system?</a:t>
            </a:r>
          </a:p>
          <a:p>
            <a:r>
              <a:rPr lang="en-GB" baseline="0" dirty="0" smtClean="0"/>
              <a:t>http://cgn-openwis.eurodyn.com/geonetwork/srv/eng/oaipmh?verb=ListSets </a:t>
            </a:r>
          </a:p>
          <a:p>
            <a:r>
              <a:rPr lang="en-GB" baseline="0" dirty="0" smtClean="0"/>
              <a:t>Compare with </a:t>
            </a:r>
          </a:p>
          <a:p>
            <a:r>
              <a:rPr lang="en-GB" baseline="0" dirty="0" smtClean="0"/>
              <a:t>https://gisc.metoffice.gov.uk/openwis-user-portal/srv/oaipmh?verb=ListSets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Selection of reports available – maybe these will be of use?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Do</a:t>
            </a:r>
            <a:r>
              <a:rPr lang="en-GB" baseline="0" dirty="0" smtClean="0"/>
              <a:t> get a little more with a tooltip when there’s an error. (not shown here)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Search and Content Statistics are nice, pretty pie charts, but not too sure how useful.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Info and versioning just provide info.</a:t>
            </a:r>
          </a:p>
          <a:p>
            <a:endParaRPr lang="en-GB" baseline="0" dirty="0" smtClean="0"/>
          </a:p>
          <a:p>
            <a:r>
              <a:rPr lang="en-GB" baseline="0" dirty="0" smtClean="0"/>
              <a:t>OpenWIS Stats and Browse Cache not working (at the time of writing)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This looks to be very useful when batch modifying :</a:t>
            </a:r>
          </a:p>
          <a:p>
            <a:r>
              <a:rPr lang="en-GB" baseline="0" dirty="0" smtClean="0"/>
              <a:t>URLs</a:t>
            </a:r>
          </a:p>
          <a:p>
            <a:r>
              <a:rPr lang="en-GB" baseline="0" dirty="0" err="1" smtClean="0"/>
              <a:t>KeyWords</a:t>
            </a:r>
            <a:endParaRPr lang="en-GB" baseline="0" dirty="0" smtClean="0"/>
          </a:p>
          <a:p>
            <a:r>
              <a:rPr lang="en-GB" baseline="0" dirty="0" smtClean="0"/>
              <a:t>Contact names</a:t>
            </a:r>
          </a:p>
          <a:p>
            <a:r>
              <a:rPr lang="en-GB" baseline="0" dirty="0" smtClean="0"/>
              <a:t>Etc....</a:t>
            </a:r>
          </a:p>
          <a:p>
            <a:r>
              <a:rPr lang="en-GB" u="sng" baseline="0" dirty="0" smtClean="0"/>
              <a:t>Note </a:t>
            </a:r>
            <a:r>
              <a:rPr lang="en-GB" u="none" baseline="0" dirty="0" smtClean="0"/>
              <a:t>- </a:t>
            </a:r>
            <a:r>
              <a:rPr lang="en-GB" baseline="0" dirty="0" smtClean="0"/>
              <a:t>cannot update these for harvested metadata. just Group and Category. Not Owner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Much</a:t>
            </a:r>
            <a:r>
              <a:rPr lang="en-GB" baseline="0" dirty="0" smtClean="0"/>
              <a:t> info missing or out of date.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Only one portal for both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Need more user details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Nothing configured for Data – only cache by the looks of it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Groups only relate users access to metadata – Global policy need adding?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No good info about managing issues, very little in GUI. Obviously nothing regarding Data.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 All data management missing except ‘cache content’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Need to add options to ‘Search’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Lack of decent metadata monitoring/management</a:t>
            </a:r>
          </a:p>
          <a:p>
            <a:pPr>
              <a:buFont typeface="Arial" pitchFamily="34" charset="0"/>
              <a:buChar char="•"/>
            </a:pPr>
            <a:r>
              <a:rPr lang="en-GB" baseline="0" dirty="0" smtClean="0"/>
              <a:t>Basic subscription process – needs to be better.</a:t>
            </a:r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That’s me done</a:t>
            </a:r>
          </a:p>
          <a:p>
            <a:endParaRPr lang="en-GB" dirty="0" smtClean="0"/>
          </a:p>
          <a:p>
            <a:r>
              <a:rPr lang="en-GB" dirty="0" smtClean="0"/>
              <a:t>Anything else?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Left side selection boxes very useful for narrowing search</a:t>
            </a:r>
            <a:r>
              <a:rPr lang="en-GB" baseline="0" dirty="0" smtClean="0"/>
              <a:t> results – need to investigate if </a:t>
            </a:r>
            <a:r>
              <a:rPr lang="en-GB" baseline="0" dirty="0" smtClean="0"/>
              <a:t>configurable? Seems to be limited</a:t>
            </a:r>
            <a:endParaRPr lang="en-GB" baseline="0" dirty="0" smtClean="0"/>
          </a:p>
          <a:p>
            <a:r>
              <a:rPr lang="en-GB" baseline="0" dirty="0" smtClean="0"/>
              <a:t>Taken from Metadata </a:t>
            </a:r>
          </a:p>
          <a:p>
            <a:r>
              <a:rPr lang="en-GB" baseline="0" dirty="0" smtClean="0"/>
              <a:t>Not sure if the map search works as per original OpenWIS requirements. How/where is it configured?</a:t>
            </a:r>
          </a:p>
          <a:p>
            <a:r>
              <a:rPr lang="en-GB" baseline="0" dirty="0" smtClean="0"/>
              <a:t>I’m surprised to see searching via Lat/Long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5</a:t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Seems</a:t>
            </a:r>
            <a:r>
              <a:rPr lang="en-GB" baseline="0" dirty="0" smtClean="0"/>
              <a:t> </a:t>
            </a:r>
            <a:r>
              <a:rPr lang="en-GB" baseline="0" dirty="0" smtClean="0"/>
              <a:t>ok</a:t>
            </a:r>
          </a:p>
          <a:p>
            <a:r>
              <a:rPr lang="en-GB" baseline="0" dirty="0" smtClean="0"/>
              <a:t>Not so sure about ‘Rating’ and ‘Share on social sites’</a:t>
            </a:r>
          </a:p>
          <a:p>
            <a:r>
              <a:rPr lang="en-GB" baseline="0" dirty="0" smtClean="0"/>
              <a:t>Provided by missing?</a:t>
            </a:r>
            <a:endParaRPr lang="en-GB" baseline="0" dirty="0" smtClean="0"/>
          </a:p>
          <a:p>
            <a:r>
              <a:rPr lang="en-GB" baseline="0" dirty="0" smtClean="0"/>
              <a:t>This example has had OpenWIS modifications with subscription section.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6</a:t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see more icons again. (Nice Touch)</a:t>
            </a:r>
          </a:p>
          <a:p>
            <a:r>
              <a:rPr lang="en-GB" dirty="0" smtClean="0"/>
              <a:t>Keywords:</a:t>
            </a:r>
          </a:p>
          <a:p>
            <a:r>
              <a:rPr lang="en-GB" dirty="0" smtClean="0"/>
              <a:t>Climatology. Meteorology, atmosphere from a ‘Topic category code’ in the metadata</a:t>
            </a:r>
            <a:r>
              <a:rPr lang="en-GB" baseline="0" dirty="0" smtClean="0"/>
              <a:t> as seen on Home Page</a:t>
            </a: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But</a:t>
            </a:r>
            <a:r>
              <a:rPr lang="en-GB" baseline="0" dirty="0" smtClean="0"/>
              <a:t> this time </a:t>
            </a:r>
            <a:r>
              <a:rPr lang="en-GB" dirty="0" smtClean="0"/>
              <a:t>‘Atmospheric conditions’ comes from a</a:t>
            </a:r>
            <a:r>
              <a:rPr lang="en-GB" baseline="0" dirty="0" smtClean="0"/>
              <a:t> Keyword in the metadata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7</a:t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Here Editors can:</a:t>
            </a:r>
          </a:p>
          <a:p>
            <a:r>
              <a:rPr lang="en-GB" dirty="0" smtClean="0"/>
              <a:t>Transfer ownership of a record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a child – groups datasets in a series.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Won’t go into everything here so</a:t>
            </a:r>
            <a:r>
              <a:rPr lang="en-GB" baseline="0" dirty="0" smtClean="0"/>
              <a:t> we’ll look at the more interesting ones.</a:t>
            </a:r>
          </a:p>
          <a:p>
            <a:endParaRPr lang="en-GB" dirty="0" smtClean="0"/>
          </a:p>
          <a:p>
            <a:r>
              <a:rPr lang="en-GB" dirty="0" smtClean="0"/>
              <a:t>Right side</a:t>
            </a:r>
            <a:r>
              <a:rPr lang="en-GB" baseline="0" dirty="0" smtClean="0"/>
              <a:t> – Totals Summary - </a:t>
            </a:r>
            <a:r>
              <a:rPr lang="en-GB" dirty="0" smtClean="0"/>
              <a:t>looks like it shows the Browse Resources/Types as seen on the Main Page – seems to be generated from ‘Hierarchy</a:t>
            </a:r>
            <a:r>
              <a:rPr lang="en-GB" baseline="0" dirty="0" smtClean="0"/>
              <a:t> Level’ </a:t>
            </a:r>
            <a:r>
              <a:rPr lang="en-GB" dirty="0" smtClean="0"/>
              <a:t>section in Metadata </a:t>
            </a:r>
          </a:p>
          <a:p>
            <a:r>
              <a:rPr lang="en-GB" dirty="0" smtClean="0"/>
              <a:t>But there’s more here than on the Main Page – hence question about how many can be shown there.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12163-4A07-427C-A5EB-2F99873B93EA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607694"/>
            <a:ext cx="6912768" cy="905711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12768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2123877" y="1963014"/>
            <a:ext cx="6840612" cy="36004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Text &amp; Tab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O_RGB_whitebackg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33350"/>
            <a:ext cx="1595438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5923900" y="2636912"/>
            <a:ext cx="2768808" cy="367201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Text &amp; Pictur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O_RGB_whitebackg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33350"/>
            <a:ext cx="1595438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23358" y="2636913"/>
            <a:ext cx="2769398" cy="36717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conte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4005064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1520" y="4967496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2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1916832"/>
            <a:ext cx="4968552" cy="1152128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3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1878347"/>
            <a:ext cx="4968552" cy="1656184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12768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12768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2123876" y="1963014"/>
            <a:ext cx="6912629" cy="36004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3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840760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840760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2123877" y="1963014"/>
            <a:ext cx="6840612" cy="36004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6840413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652120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able Placeholder 2"/>
          <p:cNvSpPr>
            <a:spLocks noGrp="1"/>
          </p:cNvSpPr>
          <p:nvPr>
            <p:ph type="tbl" sz="quarter" idx="11"/>
          </p:nvPr>
        </p:nvSpPr>
        <p:spPr>
          <a:xfrm>
            <a:off x="5923900" y="2636912"/>
            <a:ext cx="2768808" cy="3672012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23358" y="2636913"/>
            <a:ext cx="2769398" cy="36717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One Column Tex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O_RGB_whitebackg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33350"/>
            <a:ext cx="1595438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6840413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Two Column Tex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MO_RGB_whitebackg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33350"/>
            <a:ext cx="1595438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3728" y="578750"/>
            <a:ext cx="6984776" cy="934656"/>
          </a:xfrm>
          <a:prstGeom prst="rect">
            <a:avLst/>
          </a:prstGeom>
          <a:ln>
            <a:noFill/>
          </a:ln>
        </p:spPr>
        <p:txBody>
          <a:bodyPr anchor="b" anchorCtr="0"/>
          <a:lstStyle>
            <a:lvl1pPr algn="l">
              <a:defRPr sz="3600" baseline="0">
                <a:ln>
                  <a:noFill/>
                </a:ln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1541182"/>
            <a:ext cx="6984776" cy="50405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124075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652120" y="2276474"/>
            <a:ext cx="3312021" cy="439288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408"/>
              </a:spcAft>
              <a:defRPr/>
            </a:lvl1pPr>
            <a:lvl2pPr>
              <a:spcAft>
                <a:spcPts val="408"/>
              </a:spcAft>
              <a:defRPr/>
            </a:lvl2pPr>
            <a:lvl3pPr>
              <a:spcAft>
                <a:spcPts val="408"/>
              </a:spcAft>
              <a:defRPr sz="1600"/>
            </a:lvl3pPr>
            <a:lvl4pPr>
              <a:spcAft>
                <a:spcPts val="408"/>
              </a:spcAft>
              <a:defRPr sz="1600"/>
            </a:lvl4pPr>
            <a:lvl5pPr>
              <a:spcAft>
                <a:spcPts val="408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85000"/>
              </a:lnSpc>
              <a:defRPr/>
            </a:pPr>
            <a:endParaRPr lang="en-US">
              <a:ln w="101600" cmpd="sng">
                <a:solidFill>
                  <a:schemeClr val="tx1"/>
                </a:solidFill>
              </a:ln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27" name="Picture 2" descr="MO_RGB_transpbackg.pn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3513" y="138113"/>
            <a:ext cx="15748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199" r:id="rId4"/>
    <p:sldLayoutId id="2147484200" r:id="rId5"/>
    <p:sldLayoutId id="2147484201" r:id="rId6"/>
    <p:sldLayoutId id="2147484202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9pPr>
    </p:titleStyle>
    <p:bodyStyle>
      <a:lvl1pPr marL="261938" indent="-261938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4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623888" indent="-1825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2pPr>
      <a:lvl3pPr marL="987425" indent="-184150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3pPr>
      <a:lvl4pPr marL="1349375" indent="-1825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4pPr>
      <a:lvl5pPr marL="1698625" indent="-1698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000000"/>
          </a:solidFill>
          <a:latin typeface="+mn-lt"/>
          <a:ea typeface="ＭＳ Ｐゴシック" charset="0"/>
        </a:defRPr>
      </a:lvl5pPr>
      <a:lvl6pPr marL="2155825" indent="-1698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FFFFFF"/>
          </a:solidFill>
          <a:latin typeface="+mn-lt"/>
        </a:defRPr>
      </a:lvl6pPr>
      <a:lvl7pPr marL="2613025" indent="-1698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FFFFFF"/>
          </a:solidFill>
          <a:latin typeface="+mn-lt"/>
        </a:defRPr>
      </a:lvl7pPr>
      <a:lvl8pPr marL="3070225" indent="-1698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FFFFFF"/>
          </a:solidFill>
          <a:latin typeface="+mn-lt"/>
        </a:defRPr>
      </a:lvl8pPr>
      <a:lvl9pPr marL="3527425" indent="-169863" algn="l" rtl="0" eaLnBrk="1" fontAlgn="base" hangingPunct="1">
        <a:lnSpc>
          <a:spcPct val="90000"/>
        </a:lnSpc>
        <a:spcBef>
          <a:spcPct val="35000"/>
        </a:spcBef>
        <a:spcAft>
          <a:spcPct val="35000"/>
        </a:spcAft>
        <a:buChar char="•"/>
        <a:defRPr sz="2000"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ontawesome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gn-original.eurodyn.com:8080/geonetwork" TargetMode="External"/><Relationship Id="rId2" Type="http://schemas.openxmlformats.org/officeDocument/2006/relationships/hyperlink" Target="http://cgn-openwis.eurodyn.com/geonetwork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251520" y="4077072"/>
            <a:ext cx="6985000" cy="1295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/>
              <a:t>GeoNetwork 3 features relevant to OpenWIS 4</a:t>
            </a:r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endParaRPr lang="en-US" sz="25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5602" name="Subtitle 2"/>
          <p:cNvSpPr>
            <a:spLocks noGrp="1"/>
          </p:cNvSpPr>
          <p:nvPr>
            <p:ph type="subTitle" idx="1"/>
          </p:nvPr>
        </p:nvSpPr>
        <p:spPr bwMode="auto">
          <a:xfrm>
            <a:off x="4355976" y="5805264"/>
            <a:ext cx="4536728" cy="72008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By Dominic Woollatt - Met Office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4288" y="6309320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tx1"/>
                </a:solidFill>
              </a:rPr>
              <a:t>08 March 2017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Groups, Roles &amp; Privileges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dirty="0" smtClean="0"/>
              <a:t>The catalogue uses the concept of Users, Groups and User Profiles.</a:t>
            </a:r>
          </a:p>
          <a:p>
            <a:r>
              <a:rPr lang="en-GB" sz="1800" dirty="0" smtClean="0"/>
              <a:t>A User can be part of one or more Groups.</a:t>
            </a:r>
          </a:p>
          <a:p>
            <a:r>
              <a:rPr lang="en-GB" sz="1800" dirty="0" smtClean="0"/>
              <a:t>A User has a Role in a Group.</a:t>
            </a:r>
          </a:p>
          <a:p>
            <a:r>
              <a:rPr lang="en-GB" sz="1800" dirty="0" smtClean="0"/>
              <a:t>The Administrator Role is not related to a Group.</a:t>
            </a:r>
          </a:p>
          <a:p>
            <a:r>
              <a:rPr lang="en-GB" sz="1800" dirty="0" smtClean="0"/>
              <a:t>The combination of Role and Group defines what tasks the User can perform on the system or on specific metadata records.</a:t>
            </a:r>
          </a:p>
          <a:p>
            <a:r>
              <a:rPr lang="en-GB" sz="1800" dirty="0" smtClean="0"/>
              <a:t>Users can have different roles in different groups. A role defines what tasks the user can perform.</a:t>
            </a:r>
          </a:p>
          <a:p>
            <a:r>
              <a:rPr lang="en-GB" sz="1800" dirty="0" smtClean="0"/>
              <a:t>Roles are hierarchical and based on inheritance. This means that a user with an Editor profile can create and modify new metadata records, but can also use all functions a Registered user can use.</a:t>
            </a:r>
            <a:endParaRPr lang="en-GB" sz="18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Groups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588" y="1700808"/>
            <a:ext cx="9143999" cy="507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Privileges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3728" y="1700808"/>
            <a:ext cx="6984776" cy="3960440"/>
          </a:xfrm>
        </p:spPr>
        <p:txBody>
          <a:bodyPr/>
          <a:lstStyle/>
          <a:p>
            <a:r>
              <a:rPr lang="en-GB" sz="1600" dirty="0" smtClean="0"/>
              <a:t>Group Privileges don’t appear to be configured independently as in v3.14</a:t>
            </a:r>
          </a:p>
          <a:p>
            <a:r>
              <a:rPr lang="en-GB" sz="1600" dirty="0" smtClean="0"/>
              <a:t>(But does only relate to access to the metadata not cache data.)</a:t>
            </a:r>
          </a:p>
          <a:p>
            <a:r>
              <a:rPr lang="en-US" sz="1600" dirty="0" smtClean="0"/>
              <a:t>Privileges can be set on a selected set of records in the search results.</a:t>
            </a:r>
          </a:p>
          <a:p>
            <a:r>
              <a:rPr lang="en-US" sz="1600" dirty="0" smtClean="0"/>
              <a:t>The following rules apply: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the groups are those that the user belongs to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the privileges specified will only be applied to records that the user has ownership or administration rights on - any other records will be skipped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the current records privileges will be reset and replaced by the one selected</a:t>
            </a:r>
          </a:p>
          <a:p>
            <a:endParaRPr lang="en-GB" sz="16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l="16793" t="22340" r="17686" b="38094"/>
          <a:stretch>
            <a:fillRect/>
          </a:stretch>
        </p:blipFill>
        <p:spPr bwMode="auto">
          <a:xfrm>
            <a:off x="107504" y="1772816"/>
            <a:ext cx="8939280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Roles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/>
              <a:t>Administrator Profile</a:t>
            </a:r>
            <a:endParaRPr lang="en-GB" dirty="0" smtClean="0"/>
          </a:p>
          <a:p>
            <a:r>
              <a:rPr lang="en-GB" b="1" dirty="0" smtClean="0"/>
              <a:t>User Administrator Profile</a:t>
            </a:r>
            <a:endParaRPr lang="en-GB" dirty="0" smtClean="0"/>
          </a:p>
          <a:p>
            <a:r>
              <a:rPr lang="en-GB" b="1" dirty="0" smtClean="0"/>
              <a:t>Content Reviewer Profile</a:t>
            </a:r>
            <a:endParaRPr lang="en-GB" dirty="0" smtClean="0"/>
          </a:p>
          <a:p>
            <a:r>
              <a:rPr lang="en-GB" b="1" dirty="0" smtClean="0"/>
              <a:t>Editor Profile</a:t>
            </a:r>
            <a:endParaRPr lang="en-GB" dirty="0" smtClean="0"/>
          </a:p>
          <a:p>
            <a:r>
              <a:rPr lang="en-GB" b="1" dirty="0" smtClean="0"/>
              <a:t>Registered User Profile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2123728" y="980728"/>
            <a:ext cx="6984776" cy="504056"/>
          </a:xfrm>
        </p:spPr>
        <p:txBody>
          <a:bodyPr/>
          <a:lstStyle/>
          <a:p>
            <a:r>
              <a:rPr lang="en-GB" sz="1600" b="1" dirty="0" smtClean="0"/>
              <a:t>Administrator Profile</a:t>
            </a:r>
            <a:endParaRPr lang="en-GB" sz="1600" dirty="0" smtClean="0"/>
          </a:p>
          <a:p>
            <a:r>
              <a:rPr lang="en-GB" sz="1600" dirty="0" smtClean="0"/>
              <a:t>The Administrator has special privileges that give access to all available functions.</a:t>
            </a:r>
          </a:p>
          <a:p>
            <a:r>
              <a:rPr lang="en-GB" sz="1600" dirty="0" smtClean="0"/>
              <a:t>These include: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Full rights for creating new groups and new users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Rights to change users/groups profiles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Full rights for creating/editing/deleting new/old metadata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Perform system administration and configuration tasks.</a:t>
            </a:r>
          </a:p>
          <a:p>
            <a:r>
              <a:rPr lang="en-GB" sz="1600" b="1" dirty="0" smtClean="0"/>
              <a:t>User Administrator Profile</a:t>
            </a:r>
            <a:endParaRPr lang="en-GB" sz="1600" dirty="0" smtClean="0"/>
          </a:p>
          <a:p>
            <a:r>
              <a:rPr lang="en-GB" sz="1600" dirty="0" smtClean="0"/>
              <a:t>The User Administrator is the administrator of his/her own group with the following privileges: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Full rights on creating new users within the own group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Rights to change users profiles within the own group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Full rights on creating/editing/ deleting new/old metadata within the own group</a:t>
            </a:r>
          </a:p>
          <a:p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2123728" y="980728"/>
            <a:ext cx="6984776" cy="504056"/>
          </a:xfrm>
        </p:spPr>
        <p:txBody>
          <a:bodyPr/>
          <a:lstStyle/>
          <a:p>
            <a:r>
              <a:rPr lang="en-GB" sz="1600" b="1" dirty="0" smtClean="0"/>
              <a:t>Content Reviewer Profile</a:t>
            </a:r>
            <a:endParaRPr lang="en-GB" sz="1600" dirty="0" smtClean="0"/>
          </a:p>
          <a:p>
            <a:r>
              <a:rPr lang="en-GB" sz="1600" dirty="0" smtClean="0"/>
              <a:t>The content reviewer is the only person allowed to give final clearance on the metadata publication on the Intranet and/or on the Internet: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Rights on reviewing metadata content within the own group and authorising its publication</a:t>
            </a:r>
          </a:p>
          <a:p>
            <a:r>
              <a:rPr lang="en-GB" sz="1600" b="1" dirty="0" smtClean="0"/>
              <a:t>Editor Profile</a:t>
            </a:r>
            <a:endParaRPr lang="en-GB" sz="1600" dirty="0" smtClean="0"/>
          </a:p>
          <a:p>
            <a:r>
              <a:rPr lang="en-GB" sz="1600" dirty="0" smtClean="0"/>
              <a:t>The editor works on metadata with following privileges: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Full rights on creating/editing/ deleting new/old metadata within the own group</a:t>
            </a:r>
          </a:p>
          <a:p>
            <a:r>
              <a:rPr lang="en-GB" sz="1600" b="1" dirty="0" smtClean="0"/>
              <a:t>Registered User Profile</a:t>
            </a:r>
            <a:endParaRPr lang="en-GB" sz="1600" dirty="0" smtClean="0"/>
          </a:p>
          <a:p>
            <a:r>
              <a:rPr lang="en-GB" sz="1600" dirty="0" smtClean="0"/>
              <a:t>The Registered User has more access privileges than non-authenticated Guest users:</a:t>
            </a:r>
          </a:p>
          <a:p>
            <a:pPr lvl="1"/>
            <a:r>
              <a:rPr lang="en-GB" sz="1600" dirty="0" smtClean="0">
                <a:solidFill>
                  <a:schemeClr val="bg2"/>
                </a:solidFill>
              </a:rPr>
              <a:t>Right to download protected metadata (not data – yet)</a:t>
            </a:r>
          </a:p>
          <a:p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Blacklisting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" y="1700808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Users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t="8290"/>
          <a:stretch>
            <a:fillRect/>
          </a:stretch>
        </p:blipFill>
        <p:spPr bwMode="auto">
          <a:xfrm>
            <a:off x="6921" y="1700808"/>
            <a:ext cx="9141643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 bwMode="auto">
          <a:xfrm>
            <a:off x="3563888" y="6309320"/>
            <a:ext cx="129614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Managing categories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2123728" y="1916832"/>
            <a:ext cx="6984776" cy="4464496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sz="1600" dirty="0" smtClean="0"/>
              <a:t> Categories separate metadata into groups, without changing the actual content of the metadata. 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 Categories can be used to filter a search result, or limit the output of a custom </a:t>
            </a:r>
            <a:r>
              <a:rPr lang="en-GB" sz="1600" dirty="0" err="1" smtClean="0"/>
              <a:t>csw</a:t>
            </a:r>
            <a:r>
              <a:rPr lang="en-GB" sz="1600" dirty="0" smtClean="0"/>
              <a:t> endpoint.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 A category needs to be assigned to a metadata document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 Available categories can be modified</a:t>
            </a:r>
          </a:p>
          <a:p>
            <a:r>
              <a:rPr lang="en-GB" sz="1600" dirty="0" smtClean="0"/>
              <a:t>Note: If you add or modify categories, they may not obtain an appropriate icon. These icons are managed in /</a:t>
            </a:r>
            <a:r>
              <a:rPr lang="en-GB" sz="1600" dirty="0" err="1" smtClean="0"/>
              <a:t>catalog</a:t>
            </a:r>
            <a:r>
              <a:rPr lang="en-GB" sz="1600" dirty="0" smtClean="0"/>
              <a:t>/style/</a:t>
            </a:r>
            <a:r>
              <a:rPr lang="en-GB" sz="1600" dirty="0" err="1" smtClean="0"/>
              <a:t>gn_icons.less</a:t>
            </a:r>
            <a:r>
              <a:rPr lang="en-GB" sz="1600" dirty="0" smtClean="0"/>
              <a:t>. In this file category-classes are mapped to font-awesome variables that map to a certain font-awesome icon (</a:t>
            </a:r>
            <a:r>
              <a:rPr lang="en-GB" sz="1600" dirty="0" smtClean="0">
                <a:hlinkClick r:id="rId3"/>
              </a:rPr>
              <a:t>http://fontawesome.io</a:t>
            </a:r>
            <a:r>
              <a:rPr lang="en-GB" sz="1600" dirty="0" smtClean="0"/>
              <a:t>)</a:t>
            </a:r>
            <a:endParaRPr lang="en-GB" sz="16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Categories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051720" y="2708920"/>
            <a:ext cx="21602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 t="8224" r="44682" b="37931"/>
          <a:stretch>
            <a:fillRect/>
          </a:stretch>
        </p:blipFill>
        <p:spPr bwMode="auto">
          <a:xfrm>
            <a:off x="251520" y="1628800"/>
            <a:ext cx="864724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3707904" y="4005064"/>
            <a:ext cx="1944216" cy="14401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Links</a:t>
            </a:r>
            <a:endParaRPr lang="en-GB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OpenWIS v4.0</a:t>
            </a:r>
          </a:p>
          <a:p>
            <a:pPr lvl="1"/>
            <a:r>
              <a:rPr lang="en-GB" sz="1800" u="sng" dirty="0" smtClean="0">
                <a:hlinkClick r:id="rId2"/>
              </a:rPr>
              <a:t>http://cgn-openwis.eurodyn.com/geonetwork</a:t>
            </a:r>
            <a:r>
              <a:rPr lang="en-GB" sz="1800" dirty="0" smtClean="0">
                <a:hlinkClick r:id="rId2"/>
              </a:rPr>
              <a:t> </a:t>
            </a:r>
            <a:endParaRPr lang="en-GB" sz="1800" dirty="0" smtClean="0"/>
          </a:p>
          <a:p>
            <a:r>
              <a:rPr lang="en-GB" sz="2000" dirty="0" smtClean="0"/>
              <a:t>GeoNetwork 3.2.1</a:t>
            </a:r>
          </a:p>
          <a:p>
            <a:pPr lvl="1"/>
            <a:r>
              <a:rPr lang="en-GB" sz="1800" u="sng" dirty="0" smtClean="0">
                <a:hlinkClick r:id="rId3"/>
              </a:rPr>
              <a:t>http://cgn-original.eurodyn.com:8080/geonetwork</a:t>
            </a:r>
            <a:endParaRPr lang="en-GB" sz="1800" dirty="0" smtClean="0"/>
          </a:p>
          <a:p>
            <a:pPr>
              <a:buNone/>
            </a:pPr>
            <a:endParaRPr lang="en-GB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Harvesting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8224" r="49969" b="44747"/>
          <a:stretch>
            <a:fillRect/>
          </a:stretch>
        </p:blipFill>
        <p:spPr bwMode="auto">
          <a:xfrm>
            <a:off x="323528" y="1636490"/>
            <a:ext cx="8481825" cy="481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123728" y="578750"/>
            <a:ext cx="6984776" cy="934656"/>
          </a:xfrm>
        </p:spPr>
        <p:txBody>
          <a:bodyPr/>
          <a:lstStyle/>
          <a:p>
            <a:r>
              <a:rPr lang="en-GB" dirty="0" smtClean="0"/>
              <a:t>Harvesting cont...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700808"/>
            <a:ext cx="9135092" cy="9961744"/>
            <a:chOff x="0" y="1772816"/>
            <a:chExt cx="9135092" cy="996174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8224"/>
            <a:stretch>
              <a:fillRect/>
            </a:stretch>
          </p:blipFill>
          <p:spPr bwMode="auto">
            <a:xfrm>
              <a:off x="1" y="1772816"/>
              <a:ext cx="9135091" cy="506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9529"/>
            <a:stretch>
              <a:fillRect/>
            </a:stretch>
          </p:blipFill>
          <p:spPr bwMode="auto">
            <a:xfrm>
              <a:off x="0" y="6741368"/>
              <a:ext cx="9135091" cy="4993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11"/>
          <p:cNvSpPr/>
          <p:nvPr/>
        </p:nvSpPr>
        <p:spPr bwMode="auto">
          <a:xfrm>
            <a:off x="3707904" y="2132856"/>
            <a:ext cx="1008112" cy="15841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707904" y="6453336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31840" y="3140968"/>
            <a:ext cx="432048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0052 -0.715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8909" y="1700808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 l="21456" t="19304" r="22632" b="55931"/>
          <a:stretch>
            <a:fillRect/>
          </a:stretch>
        </p:blipFill>
        <p:spPr bwMode="auto">
          <a:xfrm>
            <a:off x="1403648" y="2204864"/>
            <a:ext cx="6840760" cy="183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123728" y="578750"/>
            <a:ext cx="6984776" cy="934656"/>
          </a:xfrm>
        </p:spPr>
        <p:txBody>
          <a:bodyPr/>
          <a:lstStyle/>
          <a:p>
            <a:r>
              <a:rPr lang="en-GB" dirty="0" smtClean="0"/>
              <a:t>Harvesting cont...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Metadata - Standards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" y="1700808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635896" y="3068960"/>
            <a:ext cx="432048" cy="1440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267744" y="3304034"/>
            <a:ext cx="216024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394472" y="3585716"/>
            <a:ext cx="216024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615084" y="3873748"/>
            <a:ext cx="216024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978648" y="4254996"/>
            <a:ext cx="216024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-2604" y="1691026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Adding Metadata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380312" y="1916832"/>
            <a:ext cx="1152128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331640" y="1700808"/>
            <a:ext cx="720080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" y="1700808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4572000" y="2204864"/>
            <a:ext cx="1440160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auto">
          <a:xfrm>
            <a:off x="2123728" y="578750"/>
            <a:ext cx="6984776" cy="9346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Adding Metadata cont…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" y="1700808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 l="49806" t="12786" r="37988" b="57887"/>
          <a:stretch>
            <a:fillRect/>
          </a:stretch>
        </p:blipFill>
        <p:spPr bwMode="auto">
          <a:xfrm>
            <a:off x="3851920" y="1844824"/>
            <a:ext cx="2232248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 bwMode="auto">
          <a:xfrm>
            <a:off x="2123728" y="578750"/>
            <a:ext cx="6984776" cy="9346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Adding Metadata cont…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Importing Metadata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-7937" y="1691026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7380312" y="2204864"/>
            <a:ext cx="1152128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 t="8224" r="26945" b="23997"/>
          <a:stretch>
            <a:fillRect/>
          </a:stretch>
        </p:blipFill>
        <p:spPr bwMode="auto">
          <a:xfrm>
            <a:off x="107504" y="1676168"/>
            <a:ext cx="9036496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 bwMode="auto">
          <a:xfrm>
            <a:off x="2123728" y="578750"/>
            <a:ext cx="6984776" cy="9346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Importing Metadata cont…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Edit Metadata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-7937" y="1691026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 t="23865" r="25653" b="53325"/>
          <a:stretch>
            <a:fillRect/>
          </a:stretch>
        </p:blipFill>
        <p:spPr bwMode="auto">
          <a:xfrm>
            <a:off x="107504" y="3501008"/>
            <a:ext cx="8158024" cy="151216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 bwMode="auto">
          <a:xfrm>
            <a:off x="5364088" y="2492896"/>
            <a:ext cx="1512168" cy="93610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12360" y="3501008"/>
            <a:ext cx="288032" cy="151216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7"/>
          <p:cNvSpPr>
            <a:spLocks noGrp="1"/>
          </p:cNvSpPr>
          <p:nvPr>
            <p:ph type="ctrTitle"/>
          </p:nvPr>
        </p:nvSpPr>
        <p:spPr bwMode="auto">
          <a:xfrm>
            <a:off x="2159000" y="116632"/>
            <a:ext cx="6985000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My Observations:</a:t>
            </a:r>
          </a:p>
        </p:txBody>
      </p:sp>
      <p:sp>
        <p:nvSpPr>
          <p:cNvPr id="16387" name="Text Placeholder 19"/>
          <p:cNvSpPr>
            <a:spLocks noGrp="1"/>
          </p:cNvSpPr>
          <p:nvPr>
            <p:ph type="body" sz="quarter" idx="10"/>
          </p:nvPr>
        </p:nvSpPr>
        <p:spPr bwMode="auto">
          <a:xfrm>
            <a:off x="2124075" y="764704"/>
            <a:ext cx="6840538" cy="6093296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413"/>
              </a:spcAft>
            </a:pPr>
            <a:r>
              <a:rPr lang="en-US" sz="2000" b="1" dirty="0" smtClean="0">
                <a:ea typeface="ＭＳ Ｐゴシック" pitchFamily="34" charset="-128"/>
              </a:rPr>
              <a:t>User Experience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Home page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Search page and results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Subscription/ad-hoc </a:t>
            </a:r>
            <a:r>
              <a:rPr lang="en-US" sz="1100" dirty="0" smtClean="0">
                <a:ea typeface="ＭＳ Ｐゴシック" pitchFamily="34" charset="-128"/>
              </a:rPr>
              <a:t>(if available)</a:t>
            </a:r>
          </a:p>
          <a:p>
            <a:pPr>
              <a:spcAft>
                <a:spcPts val="413"/>
              </a:spcAft>
            </a:pPr>
            <a:r>
              <a:rPr lang="en-US" sz="2000" b="1" dirty="0" smtClean="0">
                <a:ea typeface="ＭＳ Ｐゴシック" pitchFamily="34" charset="-128"/>
              </a:rPr>
              <a:t>Admin page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Groups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Privileges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Categories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Users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Blacklisting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Harvesting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Metadata – standards/adding/importing/editing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Reports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Status/Statistics</a:t>
            </a:r>
          </a:p>
          <a:p>
            <a:pPr lvl="1">
              <a:spcAft>
                <a:spcPts val="413"/>
              </a:spcAft>
            </a:pPr>
            <a:r>
              <a:rPr lang="en-US" sz="1600" dirty="0" smtClean="0">
                <a:ea typeface="ＭＳ Ｐゴシック" pitchFamily="34" charset="-128"/>
              </a:rPr>
              <a:t>Batch Process</a:t>
            </a:r>
          </a:p>
          <a:p>
            <a:pPr>
              <a:spcAft>
                <a:spcPts val="413"/>
              </a:spcAft>
            </a:pPr>
            <a:r>
              <a:rPr lang="en-US" sz="2000" b="1" dirty="0" smtClean="0">
                <a:ea typeface="ＭＳ Ｐゴシック" pitchFamily="34" charset="-128"/>
              </a:rPr>
              <a:t>What’s Missing compared to v3.14</a:t>
            </a:r>
          </a:p>
          <a:p>
            <a:pPr>
              <a:spcAft>
                <a:spcPts val="413"/>
              </a:spcAft>
            </a:pPr>
            <a:endParaRPr lang="en-US" dirty="0" smtClean="0">
              <a:ea typeface="ＭＳ Ｐゴシック" pitchFamily="34" charset="-128"/>
            </a:endParaRPr>
          </a:p>
          <a:p>
            <a:pPr>
              <a:spcAft>
                <a:spcPts val="413"/>
              </a:spcAft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tadataEdit1.jpg"/>
          <p:cNvPicPr>
            <a:picLocks noChangeAspect="1"/>
          </p:cNvPicPr>
          <p:nvPr/>
        </p:nvPicPr>
        <p:blipFill>
          <a:blip r:embed="rId3" cstate="print"/>
          <a:srcRect t="8290"/>
          <a:stretch>
            <a:fillRect/>
          </a:stretch>
        </p:blipFill>
        <p:spPr>
          <a:xfrm>
            <a:off x="0" y="1699200"/>
            <a:ext cx="9144000" cy="5066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123728" y="578750"/>
            <a:ext cx="6984776" cy="934656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Edit Metadata cont…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OAIPMH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t="3011" r="57072" b="25936"/>
          <a:stretch>
            <a:fillRect/>
          </a:stretch>
        </p:blipFill>
        <p:spPr bwMode="auto">
          <a:xfrm>
            <a:off x="107504" y="1772816"/>
            <a:ext cx="489654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 t="3011" r="50588" b="21891"/>
          <a:stretch>
            <a:fillRect/>
          </a:stretch>
        </p:blipFill>
        <p:spPr bwMode="auto">
          <a:xfrm>
            <a:off x="3707904" y="1772816"/>
            <a:ext cx="5332556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Life Cycle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988840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Metadata records have a lifecycle that typically goes through one or more states. For example, when a record is: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created and edited by an Editor user it is in the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Draft</a:t>
            </a:r>
            <a:r>
              <a:rPr lang="en-US" sz="1600" dirty="0" smtClean="0">
                <a:solidFill>
                  <a:schemeClr val="tx1"/>
                </a:solidFill>
              </a:rPr>
              <a:t> state.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reviewed by a Content Reviewer user it would typically be in a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Submitted</a:t>
            </a:r>
            <a:r>
              <a:rPr lang="en-US" sz="1600" dirty="0" smtClean="0">
                <a:solidFill>
                  <a:schemeClr val="tx1"/>
                </a:solidFill>
              </a:rPr>
              <a:t> state.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completed and corrected by the Content Reviewer it would be in the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Approved</a:t>
            </a:r>
            <a:r>
              <a:rPr lang="en-US" sz="1600" dirty="0" smtClean="0">
                <a:solidFill>
                  <a:schemeClr val="tx1"/>
                </a:solidFill>
              </a:rPr>
              <a:t> state and may be made available for casual search and harvest by assigning privileges to the catalog All group.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superseded or replaced and the state would be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Retired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GB" sz="1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79512" y="2564904"/>
            <a:ext cx="878497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The catalog has (an extensible) set of states that a metadata record can have: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Unknown</a:t>
            </a:r>
            <a:r>
              <a:rPr lang="en-US" sz="1600" dirty="0" smtClean="0">
                <a:solidFill>
                  <a:schemeClr val="tx1"/>
                </a:solidFill>
              </a:rPr>
              <a:t> - this is the default state - nothing is known about the status of the metadata record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Draft</a:t>
            </a:r>
            <a:r>
              <a:rPr lang="en-US" sz="1600" dirty="0" smtClean="0">
                <a:solidFill>
                  <a:schemeClr val="tx1"/>
                </a:solidFill>
              </a:rPr>
              <a:t> - the record is under construction or being edited.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Submitted</a:t>
            </a:r>
            <a:r>
              <a:rPr lang="en-US" sz="1600" dirty="0" smtClean="0">
                <a:solidFill>
                  <a:schemeClr val="tx1"/>
                </a:solidFill>
              </a:rPr>
              <a:t> - the record has been submitted for approval to a content review.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Approved</a:t>
            </a:r>
            <a:r>
              <a:rPr lang="en-US" sz="1600" dirty="0" smtClean="0">
                <a:solidFill>
                  <a:schemeClr val="tx1"/>
                </a:solidFill>
              </a:rPr>
              <a:t> - the content reviewer has reviewed and approved the metadata record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Rejected</a:t>
            </a:r>
            <a:r>
              <a:rPr lang="en-US" sz="1600" dirty="0" smtClean="0">
                <a:solidFill>
                  <a:schemeClr val="tx1"/>
                </a:solidFill>
              </a:rPr>
              <a:t> - the content reviewer has reviewed and rejected the metadata record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Retired</a:t>
            </a:r>
            <a:r>
              <a:rPr lang="en-US" sz="1600" dirty="0" smtClean="0">
                <a:solidFill>
                  <a:schemeClr val="tx1"/>
                </a:solidFill>
              </a:rPr>
              <a:t> - the record has been retired</a:t>
            </a:r>
          </a:p>
          <a:p>
            <a:endParaRPr lang="en-GB" sz="1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Reports</a:t>
            </a:r>
          </a:p>
        </p:txBody>
      </p:sp>
      <p:pic>
        <p:nvPicPr>
          <p:cNvPr id="5" name="Picture 4" descr="reports1.jpg"/>
          <p:cNvPicPr>
            <a:picLocks noChangeAspect="1"/>
          </p:cNvPicPr>
          <p:nvPr/>
        </p:nvPicPr>
        <p:blipFill>
          <a:blip r:embed="rId3" cstate="print"/>
          <a:srcRect t="8290"/>
          <a:stretch>
            <a:fillRect/>
          </a:stretch>
        </p:blipFill>
        <p:spPr>
          <a:xfrm>
            <a:off x="0" y="1699200"/>
            <a:ext cx="9144000" cy="5066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Status / Statistics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" y="1710076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Tools - Batch Process</a:t>
            </a:r>
          </a:p>
        </p:txBody>
      </p:sp>
      <p:pic>
        <p:nvPicPr>
          <p:cNvPr id="5" name="Picture 4" descr="reports2.jpg"/>
          <p:cNvPicPr>
            <a:picLocks noChangeAspect="1"/>
          </p:cNvPicPr>
          <p:nvPr/>
        </p:nvPicPr>
        <p:blipFill>
          <a:blip r:embed="rId3" cstate="print"/>
          <a:srcRect b="10035"/>
          <a:stretch>
            <a:fillRect/>
          </a:stretch>
        </p:blipFill>
        <p:spPr>
          <a:xfrm>
            <a:off x="0" y="1699200"/>
            <a:ext cx="9144000" cy="497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 bwMode="auto">
          <a:xfrm>
            <a:off x="0" y="2492896"/>
            <a:ext cx="14756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t="8577"/>
          <a:stretch>
            <a:fillRect/>
          </a:stretch>
        </p:blipFill>
        <p:spPr bwMode="auto">
          <a:xfrm>
            <a:off x="0" y="1700808"/>
            <a:ext cx="9144000" cy="5050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260648"/>
            <a:ext cx="6984776" cy="576064"/>
          </a:xfrm>
        </p:spPr>
        <p:txBody>
          <a:bodyPr/>
          <a:lstStyle/>
          <a:p>
            <a:r>
              <a:rPr lang="en-GB" sz="3200" dirty="0" smtClean="0"/>
              <a:t>What’s Missing?</a:t>
            </a:r>
            <a:endParaRPr lang="en-GB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1720" y="836712"/>
            <a:ext cx="6840413" cy="5904656"/>
          </a:xfrm>
        </p:spPr>
        <p:txBody>
          <a:bodyPr/>
          <a:lstStyle/>
          <a:p>
            <a:r>
              <a:rPr lang="en-GB" sz="1800" dirty="0" smtClean="0"/>
              <a:t>GeoNetwork Documentation </a:t>
            </a:r>
            <a:r>
              <a:rPr lang="en-GB" sz="1400" dirty="0" smtClean="0"/>
              <a:t>– out of date or missing</a:t>
            </a:r>
          </a:p>
          <a:p>
            <a:r>
              <a:rPr lang="en-GB" sz="1800" dirty="0" smtClean="0"/>
              <a:t>Separate Portals for User and Admin</a:t>
            </a:r>
          </a:p>
          <a:p>
            <a:r>
              <a:rPr lang="en-GB" sz="1800" dirty="0" smtClean="0"/>
              <a:t>Users </a:t>
            </a:r>
          </a:p>
          <a:p>
            <a:pPr lvl="1"/>
            <a:r>
              <a:rPr lang="en-GB" sz="1400" dirty="0" smtClean="0"/>
              <a:t>Class of Service</a:t>
            </a:r>
          </a:p>
          <a:p>
            <a:pPr lvl="1"/>
            <a:r>
              <a:rPr lang="en-GB" sz="1400" dirty="0" smtClean="0"/>
              <a:t>Favourites</a:t>
            </a:r>
          </a:p>
          <a:p>
            <a:r>
              <a:rPr lang="en-GB" sz="1800" dirty="0" smtClean="0"/>
              <a:t>Data Policy/Group Management/Privileges </a:t>
            </a:r>
            <a:r>
              <a:rPr lang="en-GB" sz="1400" dirty="0" smtClean="0"/>
              <a:t>– for Data.</a:t>
            </a:r>
            <a:endParaRPr lang="en-GB" sz="1800" dirty="0" smtClean="0"/>
          </a:p>
          <a:p>
            <a:r>
              <a:rPr lang="en-GB" sz="1800" dirty="0" smtClean="0"/>
              <a:t>Groups</a:t>
            </a:r>
          </a:p>
          <a:p>
            <a:pPr lvl="1"/>
            <a:r>
              <a:rPr lang="en-GB" sz="1400" dirty="0" smtClean="0"/>
              <a:t>Global – True/False</a:t>
            </a:r>
          </a:p>
          <a:p>
            <a:r>
              <a:rPr lang="en-GB" sz="1800" dirty="0" smtClean="0"/>
              <a:t>Alarms page- </a:t>
            </a:r>
            <a:r>
              <a:rPr lang="en-GB" sz="1400" dirty="0" smtClean="0"/>
              <a:t>Recent Events/Global Reports/User Alarms</a:t>
            </a:r>
          </a:p>
          <a:p>
            <a:r>
              <a:rPr lang="en-GB" sz="1800" dirty="0" smtClean="0"/>
              <a:t>Data Service </a:t>
            </a:r>
            <a:r>
              <a:rPr lang="en-GB" sz="1400" dirty="0" smtClean="0"/>
              <a:t>– request monitoring, management , data ingestion</a:t>
            </a:r>
          </a:p>
          <a:p>
            <a:r>
              <a:rPr lang="en-GB" sz="1800" dirty="0" smtClean="0"/>
              <a:t>Search</a:t>
            </a:r>
            <a:r>
              <a:rPr lang="en-GB" sz="2000" dirty="0" smtClean="0"/>
              <a:t> </a:t>
            </a:r>
          </a:p>
          <a:p>
            <a:pPr lvl="1"/>
            <a:r>
              <a:rPr lang="en-GB" sz="1400" dirty="0" smtClean="0"/>
              <a:t>via Lat/Long</a:t>
            </a:r>
          </a:p>
          <a:p>
            <a:pPr lvl="1"/>
            <a:r>
              <a:rPr lang="en-GB" sz="1400" dirty="0" smtClean="0"/>
              <a:t>Abstract</a:t>
            </a:r>
          </a:p>
          <a:p>
            <a:pPr lvl="1"/>
            <a:r>
              <a:rPr lang="en-GB" sz="1400" dirty="0" smtClean="0"/>
              <a:t>Map search  – intersection/overlaps/within/crosses</a:t>
            </a:r>
          </a:p>
          <a:p>
            <a:r>
              <a:rPr lang="en-GB" sz="1800" dirty="0" smtClean="0"/>
              <a:t>Metadata </a:t>
            </a:r>
            <a:r>
              <a:rPr lang="en-GB" sz="1400" dirty="0" smtClean="0"/>
              <a:t>– detailed harvest/synch reports/slow harvest– stop-gap metadata?</a:t>
            </a:r>
          </a:p>
          <a:p>
            <a:r>
              <a:rPr lang="en-GB" sz="1800" dirty="0" smtClean="0"/>
              <a:t>Subscription </a:t>
            </a:r>
            <a:r>
              <a:rPr lang="en-GB" sz="1400" dirty="0" smtClean="0"/>
              <a:t>– process/delivery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img09.deviantart.net/0248/i/2013/295/d/8/that_s_all_folks__by_surrimugge-d6rfav1.png"/>
          <p:cNvPicPr>
            <a:picLocks noChangeAspect="1" noChangeArrowheads="1"/>
          </p:cNvPicPr>
          <p:nvPr/>
        </p:nvPicPr>
        <p:blipFill>
          <a:blip r:embed="rId3" cstate="print"/>
          <a:srcRect r="1185"/>
          <a:stretch>
            <a:fillRect/>
          </a:stretch>
        </p:blipFill>
        <p:spPr bwMode="auto">
          <a:xfrm>
            <a:off x="323528" y="1484784"/>
            <a:ext cx="8424936" cy="479587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Any other thoughts?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Home page</a:t>
            </a:r>
          </a:p>
        </p:txBody>
      </p:sp>
      <p:pic>
        <p:nvPicPr>
          <p:cNvPr id="7" name="Picture 6" descr="Home.jpg"/>
          <p:cNvPicPr>
            <a:picLocks noChangeAspect="1"/>
          </p:cNvPicPr>
          <p:nvPr/>
        </p:nvPicPr>
        <p:blipFill>
          <a:blip r:embed="rId3" cstate="print"/>
          <a:srcRect t="8760"/>
          <a:stretch>
            <a:fillRect/>
          </a:stretch>
        </p:blipFill>
        <p:spPr>
          <a:xfrm>
            <a:off x="0" y="1700808"/>
            <a:ext cx="9144000" cy="5040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 bwMode="auto">
          <a:xfrm>
            <a:off x="6012160" y="2852936"/>
            <a:ext cx="2232248" cy="792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7504" y="2852936"/>
            <a:ext cx="5256584" cy="792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 l="3330" t="61411" r="48972" b="12914"/>
          <a:stretch>
            <a:fillRect/>
          </a:stretch>
        </p:blipFill>
        <p:spPr bwMode="auto">
          <a:xfrm>
            <a:off x="539552" y="2636912"/>
            <a:ext cx="6696744" cy="648072"/>
          </a:xfrm>
          <a:prstGeom prst="rect">
            <a:avLst/>
          </a:prstGeom>
          <a:ln w="3175"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611560" y="2492896"/>
            <a:ext cx="13537504" cy="568750"/>
            <a:chOff x="611560" y="2492896"/>
            <a:chExt cx="13537504" cy="56875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1534" t="43647" r="2304" b="39412"/>
            <a:stretch>
              <a:fillRect/>
            </a:stretch>
          </p:blipFill>
          <p:spPr bwMode="auto">
            <a:xfrm>
              <a:off x="611560" y="2492896"/>
              <a:ext cx="13537504" cy="56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 bwMode="auto">
            <a:xfrm>
              <a:off x="10620672" y="2564904"/>
              <a:ext cx="2088232" cy="432048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53924 0.0007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Search Page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79512" y="5733256"/>
            <a:ext cx="1440160" cy="7920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35496" y="1671228"/>
            <a:ext cx="9144000" cy="507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8224"/>
          <a:stretch>
            <a:fillRect/>
          </a:stretch>
        </p:blipFill>
        <p:spPr bwMode="auto">
          <a:xfrm>
            <a:off x="0" y="1671228"/>
            <a:ext cx="9144000" cy="507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25000" t="36248" r="62006" b="23346"/>
          <a:stretch>
            <a:fillRect/>
          </a:stretch>
        </p:blipFill>
        <p:spPr bwMode="auto">
          <a:xfrm>
            <a:off x="5724128" y="1772816"/>
            <a:ext cx="2376264" cy="4464496"/>
          </a:xfrm>
          <a:prstGeom prst="rect">
            <a:avLst/>
          </a:prstGeom>
          <a:ln w="9525"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View Metadata</a:t>
            </a:r>
          </a:p>
        </p:txBody>
      </p:sp>
      <p:pic>
        <p:nvPicPr>
          <p:cNvPr id="7" name="Picture 6" descr="metadataView1.jpg"/>
          <p:cNvPicPr>
            <a:picLocks noChangeAspect="1"/>
          </p:cNvPicPr>
          <p:nvPr/>
        </p:nvPicPr>
        <p:blipFill>
          <a:blip r:embed="rId3" cstate="print"/>
          <a:srcRect t="8290"/>
          <a:stretch>
            <a:fillRect/>
          </a:stretch>
        </p:blipFill>
        <p:spPr>
          <a:xfrm>
            <a:off x="0" y="1699200"/>
            <a:ext cx="9144000" cy="5066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 bwMode="auto">
          <a:xfrm>
            <a:off x="6012160" y="3068960"/>
            <a:ext cx="288032" cy="21602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tadataView2.jpg"/>
          <p:cNvPicPr>
            <a:picLocks noChangeAspect="1"/>
          </p:cNvPicPr>
          <p:nvPr/>
        </p:nvPicPr>
        <p:blipFill>
          <a:blip r:embed="rId3" cstate="print"/>
          <a:srcRect t="8290"/>
          <a:stretch>
            <a:fillRect/>
          </a:stretch>
        </p:blipFill>
        <p:spPr>
          <a:xfrm>
            <a:off x="0" y="1699200"/>
            <a:ext cx="9144000" cy="5066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metadataView2.jpg"/>
          <p:cNvPicPr>
            <a:picLocks noChangeAspect="1"/>
          </p:cNvPicPr>
          <p:nvPr/>
        </p:nvPicPr>
        <p:blipFill>
          <a:blip r:embed="rId3" cstate="print"/>
          <a:srcRect l="17622" t="14685" r="80016" b="82057"/>
          <a:stretch>
            <a:fillRect/>
          </a:stretch>
        </p:blipFill>
        <p:spPr>
          <a:xfrm>
            <a:off x="1259632" y="1772816"/>
            <a:ext cx="864096" cy="720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Oval 8"/>
          <p:cNvSpPr/>
          <p:nvPr/>
        </p:nvSpPr>
        <p:spPr bwMode="auto">
          <a:xfrm>
            <a:off x="1259632" y="1844824"/>
            <a:ext cx="864096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 bwMode="auto">
          <a:xfrm>
            <a:off x="2123728" y="578750"/>
            <a:ext cx="6984776" cy="9346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View Metadata cont…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4577" t="51031" r="68435" b="43269"/>
          <a:stretch>
            <a:fillRect/>
          </a:stretch>
        </p:blipFill>
        <p:spPr bwMode="auto">
          <a:xfrm>
            <a:off x="755576" y="2564904"/>
            <a:ext cx="5886654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Metadata Options </a:t>
            </a:r>
            <a:r>
              <a:rPr lang="en-GB" sz="2000" dirty="0" smtClean="0"/>
              <a:t>(for Editors)</a:t>
            </a:r>
            <a:endParaRPr lang="en-GB" sz="20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t="8290"/>
          <a:stretch>
            <a:fillRect/>
          </a:stretch>
        </p:blipFill>
        <p:spPr bwMode="auto">
          <a:xfrm>
            <a:off x="2357" y="1700808"/>
            <a:ext cx="9141643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 l="43900" t="16045" r="37200" b="61796"/>
          <a:stretch>
            <a:fillRect/>
          </a:stretch>
        </p:blipFill>
        <p:spPr bwMode="auto">
          <a:xfrm>
            <a:off x="2915816" y="2060848"/>
            <a:ext cx="3456384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etadataView4.jpg"/>
          <p:cNvPicPr>
            <a:picLocks noChangeAspect="1"/>
          </p:cNvPicPr>
          <p:nvPr/>
        </p:nvPicPr>
        <p:blipFill>
          <a:blip r:embed="rId5" cstate="print"/>
          <a:srcRect l="17713" t="8290" r="26375" b="56488"/>
          <a:stretch>
            <a:fillRect/>
          </a:stretch>
        </p:blipFill>
        <p:spPr>
          <a:xfrm>
            <a:off x="971600" y="2492896"/>
            <a:ext cx="6432728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al 7"/>
          <p:cNvSpPr/>
          <p:nvPr/>
        </p:nvSpPr>
        <p:spPr bwMode="auto">
          <a:xfrm>
            <a:off x="7524328" y="2204864"/>
            <a:ext cx="864096" cy="1440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524328" y="2545854"/>
            <a:ext cx="864096" cy="1440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84168" y="6093296"/>
            <a:ext cx="216024" cy="14401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Admin Page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t="8224"/>
          <a:stretch>
            <a:fillRect/>
          </a:stretch>
        </p:blipFill>
        <p:spPr bwMode="auto">
          <a:xfrm>
            <a:off x="1588" y="1700808"/>
            <a:ext cx="9135091" cy="50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_standard_template_14_0085">
  <a:themeElements>
    <a:clrScheme name="Corporate pallette">
      <a:dk1>
        <a:srgbClr val="000000"/>
      </a:dk1>
      <a:lt1>
        <a:srgbClr val="FFFFFF"/>
      </a:lt1>
      <a:dk2>
        <a:srgbClr val="9CA299"/>
      </a:dk2>
      <a:lt2>
        <a:srgbClr val="00ADD0"/>
      </a:lt2>
      <a:accent1>
        <a:srgbClr val="8F8DCB"/>
      </a:accent1>
      <a:accent2>
        <a:srgbClr val="878800"/>
      </a:accent2>
      <a:accent3>
        <a:srgbClr val="031F73"/>
      </a:accent3>
      <a:accent4>
        <a:srgbClr val="9CA299"/>
      </a:accent4>
      <a:accent5>
        <a:srgbClr val="CCFF33"/>
      </a:accent5>
      <a:accent6>
        <a:srgbClr val="D7A900"/>
      </a:accent6>
      <a:hlink>
        <a:srgbClr val="9CA299"/>
      </a:hlink>
      <a:folHlink>
        <a:srgbClr val="ED2939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BBE0E3"/>
        </a:accent1>
        <a:accent2>
          <a:srgbClr val="ED2939"/>
        </a:accent2>
        <a:accent3>
          <a:srgbClr val="AAAAAA"/>
        </a:accent3>
        <a:accent4>
          <a:srgbClr val="DADADA"/>
        </a:accent4>
        <a:accent5>
          <a:srgbClr val="DAEDEF"/>
        </a:accent5>
        <a:accent6>
          <a:srgbClr val="D72433"/>
        </a:accent6>
        <a:hlink>
          <a:srgbClr val="009999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808080"/>
        </a:dk1>
        <a:lt1>
          <a:srgbClr val="FFFFFF"/>
        </a:lt1>
        <a:dk2>
          <a:srgbClr val="000000"/>
        </a:dk2>
        <a:lt2>
          <a:srgbClr val="FFFFFF"/>
        </a:lt2>
        <a:accent1>
          <a:srgbClr val="BBE0E3"/>
        </a:accent1>
        <a:accent2>
          <a:srgbClr val="ED2939"/>
        </a:accent2>
        <a:accent3>
          <a:srgbClr val="AAAAAA"/>
        </a:accent3>
        <a:accent4>
          <a:srgbClr val="DADADA"/>
        </a:accent4>
        <a:accent5>
          <a:srgbClr val="DAEDEF"/>
        </a:accent5>
        <a:accent6>
          <a:srgbClr val="D72433"/>
        </a:accent6>
        <a:hlink>
          <a:srgbClr val="009999"/>
        </a:hlink>
        <a:folHlink>
          <a:srgbClr val="B9DB0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MO_standard_template_14_0085</Template>
  <TotalTime>5369</TotalTime>
  <Words>2275</Words>
  <Application>Microsoft Office PowerPoint</Application>
  <PresentationFormat>On-screen Show (4:3)</PresentationFormat>
  <Paragraphs>294</Paragraphs>
  <Slides>39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MO_standard_template_14_0085</vt:lpstr>
      <vt:lpstr>GeoNetwork 3 features relevant to OpenWIS 4 </vt:lpstr>
      <vt:lpstr>Links</vt:lpstr>
      <vt:lpstr>My Observations:</vt:lpstr>
      <vt:lpstr>Home page</vt:lpstr>
      <vt:lpstr>Search Page</vt:lpstr>
      <vt:lpstr>View Metadata</vt:lpstr>
      <vt:lpstr>View Metadata cont…</vt:lpstr>
      <vt:lpstr>Metadata Options (for Editors)</vt:lpstr>
      <vt:lpstr>Admin Page</vt:lpstr>
      <vt:lpstr>Groups, Roles &amp; Privileges</vt:lpstr>
      <vt:lpstr>Groups</vt:lpstr>
      <vt:lpstr>Privileges</vt:lpstr>
      <vt:lpstr>Roles</vt:lpstr>
      <vt:lpstr>Slide 14</vt:lpstr>
      <vt:lpstr>Slide 15</vt:lpstr>
      <vt:lpstr>Blacklisting</vt:lpstr>
      <vt:lpstr>Users</vt:lpstr>
      <vt:lpstr>Managing categories</vt:lpstr>
      <vt:lpstr>Categories</vt:lpstr>
      <vt:lpstr>Harvesting</vt:lpstr>
      <vt:lpstr>Harvesting cont...</vt:lpstr>
      <vt:lpstr>Harvesting cont...</vt:lpstr>
      <vt:lpstr>Metadata - Standards</vt:lpstr>
      <vt:lpstr>Adding Metadata</vt:lpstr>
      <vt:lpstr>Adding Metadata cont…</vt:lpstr>
      <vt:lpstr>Adding Metadata cont…</vt:lpstr>
      <vt:lpstr>Importing Metadata</vt:lpstr>
      <vt:lpstr>Importing Metadata cont…</vt:lpstr>
      <vt:lpstr>Edit Metadata</vt:lpstr>
      <vt:lpstr>Edit Metadata cont…</vt:lpstr>
      <vt:lpstr>OAIPMH</vt:lpstr>
      <vt:lpstr>Life Cycle</vt:lpstr>
      <vt:lpstr>Slide 33</vt:lpstr>
      <vt:lpstr>Reports</vt:lpstr>
      <vt:lpstr>Status / Statistics</vt:lpstr>
      <vt:lpstr>Tools - Batch Process</vt:lpstr>
      <vt:lpstr>What’s Missing?</vt:lpstr>
      <vt:lpstr>Slide 38</vt:lpstr>
      <vt:lpstr>Any other thoughts?</vt:lpstr>
    </vt:vector>
  </TitlesOfParts>
  <Company>Met Office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dominic.woollatt</dc:creator>
  <dc:description>submitted 26.7.2005     CHG015666 refers</dc:description>
  <cp:lastModifiedBy>dominic.woollatt</cp:lastModifiedBy>
  <cp:revision>209</cp:revision>
  <cp:lastPrinted>2004-10-15T09:34:20Z</cp:lastPrinted>
  <dcterms:created xsi:type="dcterms:W3CDTF">2016-09-05T08:45:43Z</dcterms:created>
  <dcterms:modified xsi:type="dcterms:W3CDTF">2017-03-14T15:09:14Z</dcterms:modified>
</cp:coreProperties>
</file>